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Raleway"/>
      <p:regular r:id="rId13"/>
      <p:bold r:id="rId14"/>
      <p:italic r:id="rId15"/>
      <p:boldItalic r:id="rId16"/>
    </p:embeddedFont>
    <p:embeddedFont>
      <p:font typeface="Lato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Raleway-regular.fntdata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aleway-italic.fntdata"/><Relationship Id="rId14" Type="http://schemas.openxmlformats.org/officeDocument/2006/relationships/font" Target="fonts/Raleway-bold.fntdata"/><Relationship Id="rId17" Type="http://schemas.openxmlformats.org/officeDocument/2006/relationships/font" Target="fonts/Lato-regular.fntdata"/><Relationship Id="rId16" Type="http://schemas.openxmlformats.org/officeDocument/2006/relationships/font" Target="fonts/Raleway-boldItalic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Lato-italic.fntdata"/><Relationship Id="rId6" Type="http://schemas.openxmlformats.org/officeDocument/2006/relationships/slide" Target="slides/slide1.xml"/><Relationship Id="rId18" Type="http://schemas.openxmlformats.org/officeDocument/2006/relationships/font" Target="fonts/Lato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3d2ab80510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3d2ab80510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3d2ab80510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3d2ab80510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3d2ab80510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3d2ab80510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e2f9be7ac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e2f9be7ac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8608bb8f10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8608bb8f10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3d2ab80510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3d2ab80510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67" name="Google Shape;67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python.net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LTS Hardware and Software</a:t>
            </a:r>
            <a:endParaRPr/>
          </a:p>
        </p:txBody>
      </p:sp>
      <p:sp>
        <p:nvSpPr>
          <p:cNvPr id="87" name="Google Shape;87;p13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By: Majeed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Summer </a:t>
            </a:r>
            <a:endParaRPr/>
          </a:p>
        </p:txBody>
      </p:sp>
      <p:sp>
        <p:nvSpPr>
          <p:cNvPr id="93" name="Google Shape;93;p14"/>
          <p:cNvSpPr txBox="1"/>
          <p:nvPr>
            <p:ph idx="1" type="body"/>
          </p:nvPr>
        </p:nvSpPr>
        <p:spPr>
          <a:xfrm>
            <a:off x="628600" y="1753900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Hardware</a:t>
            </a:r>
            <a:endParaRPr b="1" sz="16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●"/>
            </a:pPr>
            <a:r>
              <a:rPr lang="en" sz="1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Thorlabs Long Travel Motion Stages</a:t>
            </a:r>
            <a:endParaRPr sz="16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●"/>
            </a:pPr>
            <a:r>
              <a:rPr lang="en" sz="1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Each axis connected via USB</a:t>
            </a:r>
            <a:endParaRPr sz="16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Software</a:t>
            </a:r>
            <a:endParaRPr b="1" sz="16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●"/>
            </a:pPr>
            <a:r>
              <a:rPr lang="en" sz="1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Python</a:t>
            </a:r>
            <a:endParaRPr sz="16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●"/>
            </a:pPr>
            <a:r>
              <a:rPr lang="en" sz="1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Thorlabs</a:t>
            </a:r>
            <a:r>
              <a:rPr lang="en" sz="1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Kinesis Motion Control SdK</a:t>
            </a:r>
            <a:endParaRPr sz="16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●"/>
            </a:pPr>
            <a:r>
              <a:rPr lang="en" sz="1600">
                <a:solidFill>
                  <a:schemeClr val="dk2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Python.NET</a:t>
            </a:r>
            <a:r>
              <a:rPr lang="en" sz="1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to Load Kinesis </a:t>
            </a:r>
            <a:r>
              <a:rPr lang="en" sz="1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libraries</a:t>
            </a:r>
            <a:endParaRPr sz="16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It Works</a:t>
            </a:r>
            <a:endParaRPr/>
          </a:p>
        </p:txBody>
      </p:sp>
      <p:sp>
        <p:nvSpPr>
          <p:cNvPr id="99" name="Google Shape;99;p15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●"/>
            </a:pPr>
            <a:r>
              <a:rPr lang="en" sz="1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The program connects to each axis using its serial number</a:t>
            </a:r>
            <a:br>
              <a:rPr lang="en" sz="1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 sz="16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●"/>
            </a:pPr>
            <a:r>
              <a:rPr lang="en" sz="1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User types commands to move, home, or get position</a:t>
            </a:r>
            <a:br>
              <a:rPr lang="en" sz="1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 sz="16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●"/>
            </a:pPr>
            <a:r>
              <a:rPr lang="en" sz="1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Each command is processed and sent to the correct motor</a:t>
            </a:r>
            <a:br>
              <a:rPr lang="en" sz="1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 sz="16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</a:pPr>
            <a:r>
              <a:rPr lang="en" sz="1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All communication goes through the Kinesis SDK</a:t>
            </a:r>
            <a:br>
              <a:rPr lang="en" sz="1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 sz="16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 txBox="1"/>
          <p:nvPr>
            <p:ph type="title"/>
          </p:nvPr>
        </p:nvSpPr>
        <p:spPr>
          <a:xfrm>
            <a:off x="6188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Commands Supported</a:t>
            </a:r>
            <a:endParaRPr/>
          </a:p>
        </p:txBody>
      </p:sp>
      <p:sp>
        <p:nvSpPr>
          <p:cNvPr id="105" name="Google Shape;105;p16"/>
          <p:cNvSpPr txBox="1"/>
          <p:nvPr>
            <p:ph idx="1" type="body"/>
          </p:nvPr>
        </p:nvSpPr>
        <p:spPr>
          <a:xfrm>
            <a:off x="729450" y="2078875"/>
            <a:ext cx="35658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 sz="1600">
                <a:solidFill>
                  <a:srgbClr val="000000"/>
                </a:solidFill>
              </a:rPr>
              <a:t>move</a:t>
            </a:r>
            <a:r>
              <a:rPr lang="en" sz="1600">
                <a:solidFill>
                  <a:srgbClr val="000000"/>
                </a:solidFill>
              </a:rPr>
              <a:t> — Move one or more axes with position and speed</a:t>
            </a:r>
            <a:endParaRPr sz="1600">
              <a:solidFill>
                <a:srgbClr val="000000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b="1" lang="en" sz="1600">
                <a:solidFill>
                  <a:srgbClr val="000000"/>
                </a:solidFill>
              </a:rPr>
              <a:t>home</a:t>
            </a:r>
            <a:r>
              <a:rPr lang="en" sz="1600">
                <a:solidFill>
                  <a:srgbClr val="000000"/>
                </a:solidFill>
              </a:rPr>
              <a:t> — Send all axes to their starting (home) positions</a:t>
            </a:r>
            <a:endParaRPr sz="1600">
              <a:solidFill>
                <a:srgbClr val="000000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b="1" lang="en" sz="1600">
                <a:solidFill>
                  <a:srgbClr val="000000"/>
                </a:solidFill>
              </a:rPr>
              <a:t>position</a:t>
            </a:r>
            <a:r>
              <a:rPr lang="en" sz="1600">
                <a:solidFill>
                  <a:srgbClr val="000000"/>
                </a:solidFill>
              </a:rPr>
              <a:t> — Display current positions of all axes</a:t>
            </a:r>
            <a:endParaRPr sz="1600">
              <a:solidFill>
                <a:srgbClr val="000000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b="1" lang="en" sz="1600">
                <a:solidFill>
                  <a:srgbClr val="000000"/>
                </a:solidFill>
              </a:rPr>
              <a:t>exit</a:t>
            </a:r>
            <a:r>
              <a:rPr lang="en" sz="1600">
                <a:solidFill>
                  <a:srgbClr val="000000"/>
                </a:solidFill>
              </a:rPr>
              <a:t> — Stop and disconnect all devices safely</a:t>
            </a:r>
            <a:endParaRPr sz="1600">
              <a:solidFill>
                <a:srgbClr val="000000"/>
              </a:solidFill>
            </a:endParaRPr>
          </a:p>
        </p:txBody>
      </p:sp>
      <p:pic>
        <p:nvPicPr>
          <p:cNvPr id="106" name="Google Shape;106;p16" title="kofi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60750" y="3087983"/>
            <a:ext cx="4537600" cy="1903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6" title="newt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0750" y="809525"/>
            <a:ext cx="4537599" cy="229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7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 </a:t>
            </a:r>
            <a:endParaRPr/>
          </a:p>
        </p:txBody>
      </p:sp>
      <p:sp>
        <p:nvSpPr>
          <p:cNvPr id="113" name="Google Shape;113;p17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●"/>
            </a:pPr>
            <a:r>
              <a:rPr lang="en" sz="1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Team discussion of how the D-TACQ apparatus works.</a:t>
            </a:r>
            <a:endParaRPr sz="16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●"/>
            </a:pPr>
            <a:r>
              <a:rPr lang="en" sz="1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Determine what is needed to test the probe setup</a:t>
            </a:r>
            <a:endParaRPr sz="16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●"/>
            </a:pPr>
            <a:r>
              <a:rPr lang="en" sz="1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Demonstrate communication with OCTO-BEE and LTS-300</a:t>
            </a:r>
            <a:endParaRPr sz="16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●"/>
            </a:pPr>
            <a:r>
              <a:rPr lang="en" sz="1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Wend 2 turns on the working coil</a:t>
            </a:r>
            <a:endParaRPr sz="16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Work</a:t>
            </a:r>
            <a:endParaRPr/>
          </a:p>
        </p:txBody>
      </p:sp>
      <p:sp>
        <p:nvSpPr>
          <p:cNvPr id="119" name="Google Shape;119;p18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0" name="Google Shape;120;p18" title="Screenshot 2025-10-13 at 10.28.46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3850" y="2571750"/>
            <a:ext cx="4176374" cy="2261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8" title="Screenshot 2025-10-13 at 10.28.23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05825" y="2371475"/>
            <a:ext cx="3740499" cy="2261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"/>
          <p:cNvSpPr txBox="1"/>
          <p:nvPr>
            <p:ph type="title"/>
          </p:nvPr>
        </p:nvSpPr>
        <p:spPr>
          <a:xfrm>
            <a:off x="727650" y="2876275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</a:t>
            </a:r>
            <a:r>
              <a:rPr lang="en"/>
              <a:t> You</a:t>
            </a:r>
            <a:endParaRPr/>
          </a:p>
        </p:txBody>
      </p:sp>
      <p:sp>
        <p:nvSpPr>
          <p:cNvPr id="127" name="Google Shape;127;p19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